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  <p:sldMasterId id="2147483680" r:id="rId2"/>
    <p:sldMasterId id="2147483668" r:id="rId3"/>
  </p:sldMasterIdLst>
  <p:notesMasterIdLst>
    <p:notesMasterId r:id="rId5"/>
  </p:notesMasterIdLst>
  <p:sldIdLst>
    <p:sldId id="275" r:id="rId4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73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4" autoAdjust="0"/>
    <p:restoredTop sz="78463" autoAdjust="0"/>
  </p:normalViewPr>
  <p:slideViewPr>
    <p:cSldViewPr>
      <p:cViewPr varScale="1">
        <p:scale>
          <a:sx n="100" d="100"/>
          <a:sy n="100" d="100"/>
        </p:scale>
        <p:origin x="1830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166" y="-108"/>
      </p:cViewPr>
      <p:guideLst>
        <p:guide orient="horz" pos="2928"/>
        <p:guide pos="2208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840" cy="464820"/>
          </a:xfrm>
          <a:prstGeom prst="rect">
            <a:avLst/>
          </a:prstGeom>
        </p:spPr>
        <p:txBody>
          <a:bodyPr vert="horz" lIns="93160" tIns="46582" rIns="93160" bIns="4658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1"/>
            <a:ext cx="3037840" cy="464820"/>
          </a:xfrm>
          <a:prstGeom prst="rect">
            <a:avLst/>
          </a:prstGeom>
        </p:spPr>
        <p:txBody>
          <a:bodyPr vert="horz" lIns="93160" tIns="46582" rIns="93160" bIns="46582" rtlCol="0"/>
          <a:lstStyle>
            <a:lvl1pPr algn="r">
              <a:defRPr sz="1200"/>
            </a:lvl1pPr>
          </a:lstStyle>
          <a:p>
            <a:fld id="{552A171B-F280-487E-AB57-9E09D7D6F475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60" tIns="46582" rIns="93160" bIns="4658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60" tIns="46582" rIns="93160" bIns="4658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3037840" cy="464820"/>
          </a:xfrm>
          <a:prstGeom prst="rect">
            <a:avLst/>
          </a:prstGeom>
        </p:spPr>
        <p:txBody>
          <a:bodyPr vert="horz" lIns="93160" tIns="46582" rIns="93160" bIns="4658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8"/>
            <a:ext cx="3037840" cy="464820"/>
          </a:xfrm>
          <a:prstGeom prst="rect">
            <a:avLst/>
          </a:prstGeom>
        </p:spPr>
        <p:txBody>
          <a:bodyPr vert="horz" lIns="93160" tIns="46582" rIns="93160" bIns="46582" rtlCol="0" anchor="b"/>
          <a:lstStyle>
            <a:lvl1pPr algn="r">
              <a:defRPr sz="1200"/>
            </a:lvl1pPr>
          </a:lstStyle>
          <a:p>
            <a:fld id="{F4A6DD1E-07AB-4857-BE57-82B520EA68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423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pcvis.com/vis/images/sc13/sc13-vsc-report.pdf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100" dirty="0" smtClean="0"/>
              <a:t>In this work we developed a scalable data-parallel surface LIC</a:t>
            </a:r>
            <a:r>
              <a:rPr lang="en-US" sz="1100" baseline="0" dirty="0" smtClean="0"/>
              <a:t> algorithm for </a:t>
            </a:r>
            <a:r>
              <a:rPr lang="en-US" sz="1100" dirty="0" smtClean="0"/>
              <a:t>remote interactive rendering</a:t>
            </a:r>
            <a:r>
              <a:rPr lang="en-US" sz="1100" baseline="0" dirty="0" smtClean="0"/>
              <a:t> working </a:t>
            </a:r>
            <a:r>
              <a:rPr lang="en-US" sz="1100" dirty="0" smtClean="0"/>
              <a:t>within the constraints</a:t>
            </a:r>
            <a:r>
              <a:rPr lang="en-US" sz="1100" baseline="0" dirty="0" smtClean="0"/>
              <a:t> of existing </a:t>
            </a:r>
            <a:r>
              <a:rPr lang="en-US" sz="1100" baseline="0" dirty="0" err="1" smtClean="0"/>
              <a:t>vis</a:t>
            </a:r>
            <a:r>
              <a:rPr lang="en-US" sz="1100" baseline="0" dirty="0" smtClean="0"/>
              <a:t> infrastructure (VTK + </a:t>
            </a:r>
            <a:r>
              <a:rPr lang="en-US" sz="1100" baseline="0" dirty="0" err="1" smtClean="0"/>
              <a:t>IceT</a:t>
            </a:r>
            <a:r>
              <a:rPr lang="en-US" sz="1100" baseline="0" dirty="0" smtClean="0"/>
              <a:t>) </a:t>
            </a:r>
            <a:r>
              <a:rPr lang="en-US" sz="1100" dirty="0" smtClean="0"/>
              <a:t>driven by the need to analyze</a:t>
            </a:r>
            <a:r>
              <a:rPr lang="en-US" sz="1100" baseline="0" dirty="0" smtClean="0"/>
              <a:t> very large simulation data interactively. </a:t>
            </a:r>
            <a:r>
              <a:rPr lang="en-US" sz="1100" dirty="0" smtClean="0"/>
              <a:t> We deployed</a:t>
            </a:r>
            <a:r>
              <a:rPr lang="en-US" sz="1100" baseline="0" dirty="0" smtClean="0"/>
              <a:t> the work in </a:t>
            </a:r>
            <a:r>
              <a:rPr lang="en-US" sz="1100" baseline="0" dirty="0" err="1" smtClean="0"/>
              <a:t>ParaView</a:t>
            </a:r>
            <a:r>
              <a:rPr lang="en-US" sz="1100" baseline="0" dirty="0" smtClean="0"/>
              <a:t> and used it to investigate dissipation mechanism in turbulent plasmas at kinetic scales.</a:t>
            </a:r>
          </a:p>
          <a:p>
            <a:endParaRPr lang="en-US" sz="1100" baseline="0" dirty="0" smtClean="0"/>
          </a:p>
          <a:p>
            <a:r>
              <a:rPr lang="en-US" sz="1100" baseline="0" dirty="0" smtClean="0"/>
              <a:t>Because many supercomputers do not have GPUs we had to add support to VTK for advanced rendering algorithms without GPUs. This presented the opportunity to compare hybrid parallel rendering(</a:t>
            </a:r>
            <a:r>
              <a:rPr lang="en-US" sz="1100" baseline="0" dirty="0" err="1" smtClean="0"/>
              <a:t>ie</a:t>
            </a:r>
            <a:r>
              <a:rPr lang="en-US" sz="1100" baseline="0" dirty="0" smtClean="0"/>
              <a:t> </a:t>
            </a:r>
            <a:r>
              <a:rPr lang="en-US" sz="1100" baseline="0" dirty="0" err="1" smtClean="0"/>
              <a:t>MPI+x</a:t>
            </a:r>
            <a:r>
              <a:rPr lang="en-US" sz="1100" baseline="0" dirty="0" smtClean="0"/>
              <a:t>) with and without GPUs. Without GPUs we use </a:t>
            </a:r>
            <a:r>
              <a:rPr lang="en-US" sz="1100" baseline="0" dirty="0" err="1" smtClean="0"/>
              <a:t>pthreads</a:t>
            </a:r>
            <a:r>
              <a:rPr lang="en-US" sz="1100" baseline="0" dirty="0" smtClean="0"/>
              <a:t> to leverage multicore capabilities of HPC systems such as Edison. This work is of interest for NERSC’s future procurement, because an active topic of debate when spec’ing the </a:t>
            </a:r>
            <a:r>
              <a:rPr lang="en-US" sz="1100" baseline="0" dirty="0" err="1" smtClean="0"/>
              <a:t>vis</a:t>
            </a:r>
            <a:r>
              <a:rPr lang="en-US" sz="1100" baseline="0" dirty="0" smtClean="0"/>
              <a:t> partition has been “Are GPUs worth the expense?”</a:t>
            </a:r>
          </a:p>
          <a:p>
            <a:endParaRPr lang="en-US" sz="1100" baseline="0" dirty="0" smtClean="0"/>
          </a:p>
          <a:p>
            <a:r>
              <a:rPr lang="en-US" sz="1100" baseline="0" dirty="0" smtClean="0"/>
              <a:t>A concise summary of the simulation run, visualization, analysis, and science results may be found here in my SC13 Vis showcase submission. </a:t>
            </a:r>
            <a:r>
              <a:rPr lang="en-US" sz="1100" dirty="0" smtClean="0">
                <a:hlinkClick r:id="rId3"/>
              </a:rPr>
              <a:t>http://www.hpcvis.com/vis/images/sc13/sc13-vsc-report.pdf</a:t>
            </a:r>
            <a:endParaRPr lang="en-US" sz="1100" dirty="0" smtClean="0"/>
          </a:p>
          <a:p>
            <a:endParaRPr lang="en-US" sz="1100" dirty="0" smtClean="0"/>
          </a:p>
          <a:p>
            <a:pPr marL="233363" marR="0" lvl="0" indent="-233363" algn="l" defTabSz="914400" rtl="0" eaLnBrk="0" fontAlgn="base" latinLnBrk="0" hangingPunct="0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None/>
              <a:tabLst/>
              <a:defRPr/>
            </a:pPr>
            <a:endParaRPr kumimoji="0" lang="en-US" sz="1100" b="1" u="none" strike="noStrike" kern="1200" cap="none" spc="0" normalizeH="0" dirty="0" smtClean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5363" name="Slide Number Placeholder 3"/>
          <p:cNvSpPr txBox="1">
            <a:spLocks noGrp="1"/>
          </p:cNvSpPr>
          <p:nvPr/>
        </p:nvSpPr>
        <p:spPr bwMode="auto">
          <a:xfrm>
            <a:off x="3969707" y="8830153"/>
            <a:ext cx="3039109" cy="464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19" tIns="45709" rIns="91419" bIns="45709" anchor="b"/>
          <a:lstStyle/>
          <a:p>
            <a:pPr algn="r" defTabSz="914773" eaLnBrk="0" hangingPunct="0"/>
            <a:fld id="{CC75C1CE-B3C7-4E1B-B254-F041918EBDA5}" type="slidenum">
              <a:rPr lang="en-US" sz="1200"/>
              <a:pPr algn="r" defTabSz="914773" eaLnBrk="0" hangingPunct="0"/>
              <a:t>1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49436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7F0FD8-C4D8-4FC8-ACE5-C8022F3C3BA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04800" y="6248400"/>
            <a:ext cx="2667000" cy="60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8" name="Picture 7" descr="horizontal-logo-green-text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5000" y="304800"/>
            <a:ext cx="5334000" cy="892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371600" y="3200400"/>
            <a:ext cx="6400800" cy="1752600"/>
          </a:xfrm>
        </p:spPr>
        <p:txBody>
          <a:bodyPr/>
          <a:lstStyle>
            <a:lvl1pPr marL="0" indent="0" algn="ctr">
              <a:buNone/>
              <a:defRPr b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Title 6"/>
          <p:cNvSpPr>
            <a:spLocks noGrp="1"/>
          </p:cNvSpPr>
          <p:nvPr>
            <p:ph type="title"/>
          </p:nvPr>
        </p:nvSpPr>
        <p:spPr>
          <a:xfrm>
            <a:off x="457200" y="1981200"/>
            <a:ext cx="82296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3200" b="1">
                <a:solidFill>
                  <a:srgbClr val="14673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rgbClr val="367317"/>
                </a:solidFill>
                <a:latin typeface="+mn-lt"/>
              </a:defRPr>
            </a:lvl2pPr>
            <a:lvl3pPr>
              <a:defRPr>
                <a:solidFill>
                  <a:schemeClr val="tx1"/>
                </a:solidFill>
                <a:latin typeface="+mn-lt"/>
              </a:defRPr>
            </a:lvl3pPr>
            <a:lvl4pPr>
              <a:defRPr>
                <a:solidFill>
                  <a:schemeClr val="tx2"/>
                </a:solidFill>
                <a:latin typeface="+mn-lt"/>
              </a:defRPr>
            </a:lvl4pPr>
            <a:lvl5pPr>
              <a:defRPr>
                <a:solidFill>
                  <a:schemeClr val="tx2"/>
                </a:solidFill>
                <a:latin typeface="+mn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solidFill>
                  <a:srgbClr val="36731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F7F0FD8-C4D8-4FC8-ACE5-C8022F3C3B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70000"/>
            <a:ext cx="4038600" cy="51990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70000"/>
            <a:ext cx="4038600" cy="51990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F7F0FD8-C4D8-4FC8-ACE5-C8022F3C3B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F7F0FD8-C4D8-4FC8-ACE5-C8022F3C3B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F7F0FD8-C4D8-4FC8-ACE5-C8022F3C3B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7F0FD8-C4D8-4FC8-ACE5-C8022F3C3BA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-219075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425" y="866776"/>
            <a:ext cx="8410575" cy="52593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14464" y="6351654"/>
            <a:ext cx="38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10663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8F7F0FD8-C4D8-4FC8-ACE5-C8022F3C3BA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2400" kern="1200">
          <a:solidFill>
            <a:srgbClr val="10663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1" kern="1200">
          <a:solidFill>
            <a:srgbClr val="146737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200" kern="1200">
          <a:solidFill>
            <a:schemeClr val="tx1">
              <a:lumMod val="75000"/>
              <a:lumOff val="25000"/>
            </a:schemeClr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FBAAB9-EBF9-45B3-BAB7-EC9CD8D08B09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EF52A-BF26-49FA-9904-4C72207FC13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E410C6-BAA1-4213-A8EB-4F195524903A}" type="datetimeFigureOut">
              <a:rPr lang="en-US" smtClean="0"/>
              <a:pPr/>
              <a:t>9/11/2013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475FD-5980-4314-BE62-007DDE888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 idx="4294967295"/>
          </p:nvPr>
        </p:nvSpPr>
        <p:spPr>
          <a:xfrm>
            <a:off x="0" y="228600"/>
            <a:ext cx="9144000" cy="361637"/>
          </a:xfrm>
        </p:spPr>
        <p:txBody>
          <a:bodyPr>
            <a:noAutofit/>
          </a:bodyPr>
          <a:lstStyle/>
          <a:p>
            <a:r>
              <a:rPr lang="en-US" dirty="0"/>
              <a:t>Visualization and analysis of </a:t>
            </a:r>
            <a:r>
              <a:rPr lang="en-US" dirty="0" smtClean="0"/>
              <a:t>coherent structures</a:t>
            </a:r>
            <a:r>
              <a:rPr lang="en-US" dirty="0"/>
              <a:t>, intermittent turbulence, </a:t>
            </a:r>
            <a:r>
              <a:rPr lang="en-US" dirty="0" smtClean="0"/>
              <a:t>and dissipation </a:t>
            </a:r>
            <a:r>
              <a:rPr lang="en-US" dirty="0"/>
              <a:t>in high-temperature </a:t>
            </a:r>
            <a:r>
              <a:rPr lang="en-US" dirty="0" smtClean="0"/>
              <a:t>plasmas</a:t>
            </a:r>
            <a:endParaRPr lang="en-US" b="1" dirty="0" smtClean="0">
              <a:solidFill>
                <a:schemeClr val="tx1"/>
              </a:solidFill>
              <a:latin typeface="Arial"/>
              <a:cs typeface="Arial"/>
            </a:endParaRPr>
          </a:p>
        </p:txBody>
      </p:sp>
      <p:cxnSp>
        <p:nvCxnSpPr>
          <p:cNvPr id="14338" name="Straight Connector 8"/>
          <p:cNvCxnSpPr>
            <a:cxnSpLocks noChangeShapeType="1"/>
          </p:cNvCxnSpPr>
          <p:nvPr/>
        </p:nvCxnSpPr>
        <p:spPr bwMode="auto">
          <a:xfrm>
            <a:off x="218389" y="2993777"/>
            <a:ext cx="8763000" cy="3175"/>
          </a:xfrm>
          <a:prstGeom prst="line">
            <a:avLst/>
          </a:prstGeom>
          <a:noFill/>
          <a:ln w="25400" algn="ctr">
            <a:solidFill>
              <a:srgbClr val="F9B074"/>
            </a:solidFill>
            <a:round/>
            <a:headEnd/>
            <a:tailEnd/>
          </a:ln>
        </p:spPr>
      </p:cxnSp>
      <p:cxnSp>
        <p:nvCxnSpPr>
          <p:cNvPr id="14339" name="Straight Connector 20"/>
          <p:cNvCxnSpPr>
            <a:cxnSpLocks noChangeShapeType="1"/>
          </p:cNvCxnSpPr>
          <p:nvPr/>
        </p:nvCxnSpPr>
        <p:spPr bwMode="auto">
          <a:xfrm>
            <a:off x="4491450" y="786681"/>
            <a:ext cx="0" cy="2207096"/>
          </a:xfrm>
          <a:prstGeom prst="line">
            <a:avLst/>
          </a:prstGeom>
          <a:noFill/>
          <a:ln w="25400" algn="ctr">
            <a:solidFill>
              <a:srgbClr val="F9B074"/>
            </a:solidFill>
            <a:round/>
            <a:headEnd/>
            <a:tailEnd/>
          </a:ln>
        </p:spPr>
      </p:cxnSp>
      <p:sp>
        <p:nvSpPr>
          <p:cNvPr id="14340" name="TextBox 13"/>
          <p:cNvSpPr txBox="1">
            <a:spLocks noChangeArrowheads="1"/>
          </p:cNvSpPr>
          <p:nvPr/>
        </p:nvSpPr>
        <p:spPr bwMode="auto">
          <a:xfrm>
            <a:off x="4495800" y="755340"/>
            <a:ext cx="959686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i="1" dirty="0" smtClean="0">
                <a:solidFill>
                  <a:srgbClr val="DA5500"/>
                </a:solidFill>
              </a:rPr>
              <a:t>Results: </a:t>
            </a:r>
            <a:endParaRPr lang="en-US" i="1" dirty="0">
              <a:solidFill>
                <a:srgbClr val="DA5500"/>
              </a:solidFill>
            </a:endParaRPr>
          </a:p>
        </p:txBody>
      </p:sp>
      <p:sp>
        <p:nvSpPr>
          <p:cNvPr id="14341" name="TextBox 14"/>
          <p:cNvSpPr txBox="1">
            <a:spLocks noChangeArrowheads="1"/>
          </p:cNvSpPr>
          <p:nvPr/>
        </p:nvSpPr>
        <p:spPr bwMode="auto">
          <a:xfrm>
            <a:off x="76200" y="1447800"/>
            <a:ext cx="197053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i="1" dirty="0" smtClean="0">
                <a:solidFill>
                  <a:srgbClr val="DA5500"/>
                </a:solidFill>
              </a:rPr>
              <a:t>Goal/Requirement:</a:t>
            </a:r>
            <a:endParaRPr lang="en-US" i="1" dirty="0">
              <a:solidFill>
                <a:srgbClr val="DA5500"/>
              </a:solidFill>
            </a:endParaRPr>
          </a:p>
        </p:txBody>
      </p:sp>
      <p:sp>
        <p:nvSpPr>
          <p:cNvPr id="14342" name="Content Placeholder 5"/>
          <p:cNvSpPr>
            <a:spLocks noGrp="1"/>
          </p:cNvSpPr>
          <p:nvPr>
            <p:ph sz="half" idx="4294967295"/>
          </p:nvPr>
        </p:nvSpPr>
        <p:spPr>
          <a:xfrm>
            <a:off x="76200" y="1741950"/>
            <a:ext cx="4466481" cy="1382250"/>
          </a:xfrm>
        </p:spPr>
        <p:txBody>
          <a:bodyPr>
            <a:normAutofit fontScale="70000" lnSpcReduction="20000"/>
          </a:bodyPr>
          <a:lstStyle/>
          <a:p>
            <a:pPr marL="233363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r>
              <a:rPr lang="en-US" sz="1400" b="0" dirty="0" smtClean="0">
                <a:solidFill>
                  <a:prstClr val="black"/>
                </a:solidFill>
                <a:cs typeface="Arial" charset="0"/>
              </a:rPr>
              <a:t>Parallelize vector field visualization techniques so that very large datasets may be explored/visualized interactively remotely</a:t>
            </a:r>
            <a:endParaRPr lang="en-US" sz="1400" b="0" dirty="0" smtClean="0">
              <a:solidFill>
                <a:schemeClr val="tx1"/>
              </a:solidFill>
              <a:cs typeface="Arial" charset="0"/>
            </a:endParaRPr>
          </a:p>
          <a:p>
            <a:pPr marL="233363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r>
              <a:rPr lang="en-US" sz="1400" b="0" dirty="0" smtClean="0">
                <a:solidFill>
                  <a:prstClr val="black"/>
                </a:solidFill>
                <a:cs typeface="Arial" charset="0"/>
              </a:rPr>
              <a:t>Scalable rendering via MPI hybrid parallelism. MPI+GPGPU, </a:t>
            </a:r>
            <a:r>
              <a:rPr lang="en-US" sz="1400" b="0" dirty="0" err="1" smtClean="0">
                <a:solidFill>
                  <a:prstClr val="black"/>
                </a:solidFill>
                <a:cs typeface="Arial" charset="0"/>
              </a:rPr>
              <a:t>MPI+pthreads</a:t>
            </a:r>
            <a:r>
              <a:rPr lang="en-US" sz="1400" b="0" dirty="0" smtClean="0">
                <a:solidFill>
                  <a:prstClr val="black"/>
                </a:solidFill>
                <a:cs typeface="Arial" charset="0"/>
              </a:rPr>
              <a:t>. (NERSC8: Are GPUs worth the $$?)</a:t>
            </a:r>
          </a:p>
          <a:p>
            <a:pPr marL="233363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r>
              <a:rPr lang="en-US" sz="1400" b="0" dirty="0" smtClean="0">
                <a:solidFill>
                  <a:prstClr val="black"/>
                </a:solidFill>
                <a:cs typeface="Arial" charset="0"/>
              </a:rPr>
              <a:t>Work with existing infrastructure libraries VTK + </a:t>
            </a:r>
            <a:r>
              <a:rPr lang="en-US" sz="1400" b="0" dirty="0" err="1" smtClean="0">
                <a:solidFill>
                  <a:prstClr val="black"/>
                </a:solidFill>
                <a:cs typeface="Arial" charset="0"/>
              </a:rPr>
              <a:t>IceT</a:t>
            </a:r>
            <a:r>
              <a:rPr lang="en-US" sz="1400" b="0" dirty="0" smtClean="0">
                <a:solidFill>
                  <a:prstClr val="black"/>
                </a:solidFill>
                <a:cs typeface="Arial" charset="0"/>
              </a:rPr>
              <a:t> to ensure that the new algorithms are accessible in </a:t>
            </a:r>
            <a:r>
              <a:rPr lang="en-US" sz="1400" b="0" dirty="0" err="1" smtClean="0">
                <a:solidFill>
                  <a:prstClr val="black"/>
                </a:solidFill>
                <a:cs typeface="Arial" charset="0"/>
              </a:rPr>
              <a:t>ParaView</a:t>
            </a:r>
            <a:r>
              <a:rPr lang="en-US" sz="1400" b="0" dirty="0" smtClean="0">
                <a:solidFill>
                  <a:prstClr val="black"/>
                </a:solidFill>
                <a:cs typeface="Arial" charset="0"/>
              </a:rPr>
              <a:t> and </a:t>
            </a:r>
            <a:r>
              <a:rPr lang="en-US" sz="1400" b="0" dirty="0" err="1" smtClean="0">
                <a:solidFill>
                  <a:prstClr val="black"/>
                </a:solidFill>
                <a:cs typeface="Arial" charset="0"/>
              </a:rPr>
              <a:t>VisIt</a:t>
            </a:r>
            <a:r>
              <a:rPr lang="en-US" sz="1400" b="0" dirty="0" smtClean="0">
                <a:solidFill>
                  <a:prstClr val="black"/>
                </a:solidFill>
                <a:cs typeface="Arial" charset="0"/>
              </a:rPr>
              <a:t>.</a:t>
            </a:r>
          </a:p>
          <a:p>
            <a:pPr marL="233363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r>
              <a:rPr lang="en-US" sz="1400" b="0" dirty="0" smtClean="0">
                <a:solidFill>
                  <a:prstClr val="black"/>
                </a:solidFill>
                <a:cs typeface="Arial" charset="0"/>
              </a:rPr>
              <a:t>Science: Understand dissipation mechanisms in turbulent plasmas. </a:t>
            </a:r>
            <a:r>
              <a:rPr lang="en-US" sz="1400" b="0" dirty="0" err="1" smtClean="0">
                <a:solidFill>
                  <a:prstClr val="black"/>
                </a:solidFill>
                <a:cs typeface="Arial" charset="0"/>
              </a:rPr>
              <a:t>Eg</a:t>
            </a:r>
            <a:r>
              <a:rPr lang="en-US" sz="1400" b="0" dirty="0" smtClean="0">
                <a:solidFill>
                  <a:prstClr val="black"/>
                </a:solidFill>
                <a:cs typeface="Arial" charset="0"/>
              </a:rPr>
              <a:t>. heating in the solar wind.</a:t>
            </a:r>
            <a:endParaRPr lang="en-US" sz="1400" b="0" dirty="0" smtClean="0">
              <a:solidFill>
                <a:schemeClr val="tx1"/>
              </a:solidFill>
              <a:cs typeface="Arial" charset="0"/>
            </a:endParaRPr>
          </a:p>
          <a:p>
            <a:pPr marL="233363" lvl="1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endParaRPr lang="en-US" sz="1400" dirty="0" smtClean="0">
              <a:solidFill>
                <a:schemeClr val="tx1"/>
              </a:solidFill>
              <a:cs typeface="Arial" charset="0"/>
            </a:endParaRPr>
          </a:p>
        </p:txBody>
      </p:sp>
      <p:sp>
        <p:nvSpPr>
          <p:cNvPr id="14351" name="Rectangle 9"/>
          <p:cNvSpPr>
            <a:spLocks noChangeArrowheads="1"/>
          </p:cNvSpPr>
          <p:nvPr/>
        </p:nvSpPr>
        <p:spPr bwMode="auto">
          <a:xfrm>
            <a:off x="1981200" y="6437313"/>
            <a:ext cx="6096000" cy="344487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/>
          <a:lstStyle/>
          <a:p>
            <a:pPr marL="173038" indent="-173038" eaLnBrk="0" hangingPunct="0">
              <a:lnSpc>
                <a:spcPct val="90000"/>
              </a:lnSpc>
              <a:spcBef>
                <a:spcPct val="60000"/>
              </a:spcBef>
              <a:buClr>
                <a:srgbClr val="FFFF99"/>
              </a:buClr>
              <a:buFont typeface="Symbol" pitchFamily="18" charset="2"/>
              <a:buNone/>
            </a:pPr>
            <a:endParaRPr lang="en-US" sz="1200">
              <a:solidFill>
                <a:srgbClr val="DA5500"/>
              </a:solidFill>
            </a:endParaRPr>
          </a:p>
        </p:txBody>
      </p:sp>
      <p:sp>
        <p:nvSpPr>
          <p:cNvPr id="16" name="Content Placeholder 5"/>
          <p:cNvSpPr txBox="1">
            <a:spLocks/>
          </p:cNvSpPr>
          <p:nvPr/>
        </p:nvSpPr>
        <p:spPr>
          <a:xfrm>
            <a:off x="4542681" y="1034125"/>
            <a:ext cx="4438708" cy="20125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233363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r>
              <a:rPr lang="en-US" sz="1100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New scalable visualization algorithm deployed in </a:t>
            </a:r>
            <a:r>
              <a:rPr lang="en-US" sz="1100" dirty="0" err="1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ParaView</a:t>
            </a:r>
            <a:r>
              <a:rPr lang="en-US" sz="1100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enabled interactive analysis of 8TB PIC simulation on NERSC Edison Ph. 1</a:t>
            </a:r>
          </a:p>
          <a:p>
            <a:pPr marL="233363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r>
              <a:rPr lang="en-US" sz="1100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New insight into dissipation mechanisms at kinetic scales. (Journal Pubs: POP, PRL. Talks: APS, GEM, AGU, XSEDE, SC)</a:t>
            </a:r>
          </a:p>
          <a:p>
            <a:pPr marL="233363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r>
              <a:rPr lang="en-US" sz="1100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Improvements to VTK rendering infrastructure (in addition to new algorithms)</a:t>
            </a:r>
          </a:p>
          <a:p>
            <a:pPr marL="461963" lvl="1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r>
              <a:rPr lang="en-US" sz="1100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Support “zero copy” communication of MPI+GPGPU </a:t>
            </a:r>
          </a:p>
          <a:p>
            <a:pPr marL="461963" lvl="1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r>
              <a:rPr lang="en-US" sz="1100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Support advanced rendering  algorithms without GPUs using Mesa3D gallium </a:t>
            </a:r>
            <a:r>
              <a:rPr lang="en-US" sz="1100" dirty="0" err="1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llvmpipe</a:t>
            </a: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100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/ “</a:t>
            </a:r>
            <a:r>
              <a:rPr lang="en-US" sz="1100" dirty="0" err="1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offscreen</a:t>
            </a:r>
            <a:r>
              <a:rPr lang="en-US" sz="1100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” renderers.</a:t>
            </a:r>
          </a:p>
          <a:p>
            <a:pPr marL="233363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r>
              <a:rPr lang="en-US" sz="1100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Working w/ SDSC and </a:t>
            </a:r>
            <a:r>
              <a:rPr lang="en-US" sz="1100" dirty="0" err="1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Kitware</a:t>
            </a:r>
            <a:r>
              <a:rPr lang="en-US" sz="1100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to apply in-situ analysis of KH driven vortices at the magnetopause using Catalyst in global </a:t>
            </a:r>
            <a:r>
              <a:rPr lang="en-US" sz="1100" dirty="0" err="1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magnetospheric</a:t>
            </a:r>
            <a:r>
              <a:rPr lang="en-US" sz="1100" dirty="0" smtClean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simulation.</a:t>
            </a:r>
          </a:p>
          <a:p>
            <a:pPr marL="233363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endParaRPr lang="en-US" sz="1100" dirty="0" smtClean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233363" indent="-233363">
              <a:spcBef>
                <a:spcPts val="600"/>
              </a:spcBef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</a:pPr>
            <a:endParaRPr lang="en-US" sz="1400" dirty="0" smtClean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181778" y="5877272"/>
            <a:ext cx="6782739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/>
              <a:t>Left: Parallel Rendering MPI+GPU vs. </a:t>
            </a:r>
            <a:r>
              <a:rPr lang="en-US" sz="1000" dirty="0" err="1" smtClean="0"/>
              <a:t>MPI+pthreads</a:t>
            </a:r>
            <a:r>
              <a:rPr lang="en-US" sz="1000" dirty="0" smtClean="0"/>
              <a:t> Scaling Results. Above: Visualization of coherent structures in </a:t>
            </a:r>
            <a:r>
              <a:rPr lang="en-US" sz="1000" dirty="0" smtClean="0"/>
              <a:t>magnetic field of a </a:t>
            </a:r>
            <a:r>
              <a:rPr lang="en-US" sz="1000" dirty="0" smtClean="0"/>
              <a:t>turbulent plasma using new data-parallel surface LIC algorithm made on Edison with 256 </a:t>
            </a:r>
            <a:r>
              <a:rPr lang="en-US" sz="1000" dirty="0" smtClean="0"/>
              <a:t>cores without GPUs. </a:t>
            </a:r>
            <a:endParaRPr lang="en-US" sz="1000" dirty="0"/>
          </a:p>
        </p:txBody>
      </p:sp>
      <p:sp>
        <p:nvSpPr>
          <p:cNvPr id="19" name="TextBox 14"/>
          <p:cNvSpPr txBox="1">
            <a:spLocks noChangeArrowheads="1"/>
          </p:cNvSpPr>
          <p:nvPr/>
        </p:nvSpPr>
        <p:spPr bwMode="auto">
          <a:xfrm>
            <a:off x="89009" y="685800"/>
            <a:ext cx="130369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i="1" dirty="0" smtClean="0">
                <a:solidFill>
                  <a:srgbClr val="DA5500"/>
                </a:solidFill>
              </a:rPr>
              <a:t>Application:</a:t>
            </a:r>
            <a:endParaRPr lang="en-US" i="1" dirty="0">
              <a:solidFill>
                <a:srgbClr val="DA5500"/>
              </a:solidFill>
            </a:endParaRPr>
          </a:p>
        </p:txBody>
      </p:sp>
      <p:sp>
        <p:nvSpPr>
          <p:cNvPr id="20" name="Content Placeholder 5"/>
          <p:cNvSpPr txBox="1">
            <a:spLocks/>
          </p:cNvSpPr>
          <p:nvPr/>
        </p:nvSpPr>
        <p:spPr>
          <a:xfrm>
            <a:off x="76200" y="988690"/>
            <a:ext cx="4466481" cy="6085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  <a:tabLst/>
              <a:defRPr/>
            </a:pPr>
            <a:r>
              <a:rPr lang="en-US" sz="1100" noProof="0" dirty="0" smtClean="0">
                <a:latin typeface="Arial" pitchFamily="34" charset="0"/>
                <a:cs typeface="Arial" charset="0"/>
              </a:rPr>
              <a:t>Interactive remote parallel visualization and analysis of large vector fields</a:t>
            </a:r>
          </a:p>
          <a:p>
            <a:pPr marL="233363" marR="0" lvl="0" indent="-233363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>
                  <a:lumMod val="75000"/>
                </a:schemeClr>
              </a:buClr>
              <a:buSzPct val="100000"/>
              <a:buFont typeface="Wingdings" charset="2"/>
              <a:buChar char="§"/>
              <a:tabLst/>
              <a:defRPr/>
            </a:pPr>
            <a:r>
              <a:rPr kumimoji="0" lang="en-US" sz="11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charset="0"/>
              </a:rPr>
              <a:t>8TB VPIC magnetized plasma </a:t>
            </a:r>
            <a:r>
              <a:rPr kumimoji="0" lang="en-US" sz="1100" b="0" i="0" u="none" strike="noStrike" kern="1200" cap="none" spc="0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charset="0"/>
              </a:rPr>
              <a:t>sim</a:t>
            </a:r>
            <a:r>
              <a:rPr kumimoji="0" lang="en-US" sz="11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charset="0"/>
              </a:rPr>
              <a:t>. 4x10</a:t>
            </a:r>
            <a:r>
              <a:rPr kumimoji="0" lang="en-US" sz="1100" b="0" i="0" u="none" strike="noStrike" kern="1200" cap="none" spc="0" normalizeH="0" baseline="3000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charset="0"/>
              </a:rPr>
              <a:t>10</a:t>
            </a:r>
            <a:r>
              <a:rPr kumimoji="0" lang="en-US" sz="11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charset="0"/>
              </a:rPr>
              <a:t> part. 72hrs 50k</a:t>
            </a:r>
            <a:r>
              <a:rPr kumimoji="0" lang="en-US" sz="1100" b="0" i="0" u="none" strike="noStrike" kern="1200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charset="0"/>
              </a:rPr>
              <a:t> cores Jaguar.</a:t>
            </a:r>
            <a:r>
              <a:rPr kumimoji="0" lang="en-US" sz="11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cs typeface="Arial" charset="0"/>
              </a:rPr>
              <a:t> </a:t>
            </a:r>
            <a:endParaRPr kumimoji="0" lang="en-US" sz="11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cs typeface="Arial" charset="0"/>
            </a:endParaRPr>
          </a:p>
        </p:txBody>
      </p:sp>
      <p:pic>
        <p:nvPicPr>
          <p:cNvPr id="21" name="Picture 20" descr="SDAV_logo_blu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77000" y="6324600"/>
            <a:ext cx="2508246" cy="457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645673"/>
            <a:ext cx="1979377" cy="15556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67" y="3048000"/>
            <a:ext cx="1938074" cy="153559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57" t="5256" r="3932" b="10584"/>
          <a:stretch/>
        </p:blipFill>
        <p:spPr>
          <a:xfrm>
            <a:off x="2123728" y="3068960"/>
            <a:ext cx="6840760" cy="2844316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ic_Gree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Strayer_CompMaterials_presentationv_20100726</Template>
  <TotalTime>7174</TotalTime>
  <Words>438</Words>
  <Application>Microsoft Office PowerPoint</Application>
  <PresentationFormat>On-screen Show (4:3)</PresentationFormat>
  <Paragraphs>23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Symbol</vt:lpstr>
      <vt:lpstr>Wingdings</vt:lpstr>
      <vt:lpstr>Basic_Green</vt:lpstr>
      <vt:lpstr>1_Custom Design</vt:lpstr>
      <vt:lpstr>Custom Design</vt:lpstr>
      <vt:lpstr>Visualization and analysis of coherent structures, intermittent turbulence, and dissipation in high-temperature plasmas</vt:lpstr>
    </vt:vector>
  </TitlesOfParts>
  <Company>Office of Science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ASCR Update August 24, 2010</dc:title>
  <dc:creator>hellaba</dc:creator>
  <cp:lastModifiedBy>burlen</cp:lastModifiedBy>
  <cp:revision>199</cp:revision>
  <dcterms:created xsi:type="dcterms:W3CDTF">2012-06-02T01:08:03Z</dcterms:created>
  <dcterms:modified xsi:type="dcterms:W3CDTF">2013-09-11T20:50:03Z</dcterms:modified>
</cp:coreProperties>
</file>

<file path=docProps/thumbnail.jpeg>
</file>